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459" r:id="rId3"/>
    <p:sldId id="4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678"/>
    <p:restoredTop sz="86551"/>
  </p:normalViewPr>
  <p:slideViewPr>
    <p:cSldViewPr snapToGrid="0" snapToObjects="1">
      <p:cViewPr varScale="1">
        <p:scale>
          <a:sx n="62" d="100"/>
          <a:sy n="62" d="100"/>
        </p:scale>
        <p:origin x="4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4927A8-3E92-0B40-94FF-5E8941076975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CDC09-88C5-E840-9C26-809E4C0F8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293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CDC09-88C5-E840-9C26-809E4C0F862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9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D3C8A5-30FE-4A8C-B133-E77448277B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61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CDC09-88C5-E840-9C26-809E4C0F862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582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6462A-18D1-7F48-93F5-299D6C86B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18E7DC-C5F5-7E4A-AC0C-AD5F1F083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012F02-8670-6D46-8DC8-30D7C7FC1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DC7C-C761-2B41-9EB1-5BB09FA954C0}" type="datetime1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BBC680-56A8-5A4F-83B4-D4D514B1B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eLab 6230 Weekly Update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24E4D-46F1-2549-A18F-0EA80C910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097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064E2-FFBD-1B4F-AF3E-8DCB1ACD3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1BED24-98CA-DE4C-B35D-C05E8FE823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C99F6-A1DE-E149-BE44-D947D1498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D5502-688B-7E48-A8C1-6B155C49BAA1}" type="datetime1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F93A0-FA27-624C-955F-AAD9650AC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eLab 6230 Weekly Update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18584-A418-0B47-9F0C-4046E2E36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54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207A54-CFCA-DD40-81CB-41A67265E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037246-91E3-9640-8568-C52C461519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2D142-E6B4-D449-B92B-D25B89E80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C41CA-9D93-8549-97D9-8ED1C30C94EF}" type="datetime1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0DEA3-56C8-C646-9185-A402FB2B7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eLab 6230 Weekly Update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C08A5-BDDD-7842-ABA3-31210C840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6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A2C73-9248-6A4E-A46E-90D9805B0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9C24C-E06C-BB41-B7B2-4ED4AF516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93914-28CB-334F-8B55-D00B463E5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A68B8-5A8B-3843-BBFA-6932780F6BAE}" type="datetime1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A31F7-0945-9E4B-83A8-F6A290B19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eLab 6230 Weekly Update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F0A06-918C-B149-8541-C88314BF9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802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9027-8139-E347-86A1-2486CABDD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275AE2-C66C-774D-9D9A-39A2A76FB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F084F-F457-014F-A61F-EF336AE75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A5F9-FFC6-5D4D-961C-2BF52522A048}" type="datetime1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C6877-2655-534D-B30A-67A12FBB4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eLab 6230 Weekly Update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EB241-CA56-274D-A07A-CAE23B157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973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06118-EC79-3144-9458-800A8A72A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2FE51-E34C-CD4A-9B09-37F3908E60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E463B2-105A-D74E-9349-DA691C6C2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B69C4F-9635-7747-BFBE-BEE2E7D3E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A55-4184-6543-8E00-4880DE944E09}" type="datetime1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1D6DA0-B5DD-A647-ACFB-4C6973D9D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eLab 6230 Weekly Update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7900EB-0D32-954C-A205-290699E26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9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FFEE9-3C69-B84A-ADEA-389AA4BD8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5955B-D35A-404A-B01B-3797ABCEF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8872B7-5133-204C-902E-300CEE225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1B6B0F-8DB8-C742-950C-0D62F07941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83C1D0-0866-3540-A78C-36540D63DD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8B1CF5-5185-2F42-9F57-CF24F5DFC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42E2D-93D1-7A46-A9DA-1341C77AC57F}" type="datetime1">
              <a:rPr lang="en-US" smtClean="0"/>
              <a:t>7/26/2023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D06EF2-87AB-9245-A840-09B61897F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eLab 6230 Weekly Update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8C137A-D3FD-594D-A831-6F592B26C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94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0571F-FBB1-9445-B440-A0C23954C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F690D-F4D0-F841-8837-61A17E80E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EC35-FAA4-2741-BD5B-0F73D619751E}" type="datetime1">
              <a:rPr lang="en-US" smtClean="0"/>
              <a:t>7/26/2023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6C508-B32D-1A4D-9E49-45C483105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eLab 6230 Weekly Update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002B7-86DD-4849-9320-096456AB9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462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EDBF02-BA22-804C-A80B-D976F95BA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CEC84-C117-3942-A3C7-87A8CEA16A18}" type="datetime1">
              <a:rPr lang="en-US" smtClean="0"/>
              <a:t>7/26/2023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C4F5E8-35D4-7F45-BF6D-A6480DBAD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eLab 6230 Weekly Update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3C072-E051-4441-BD3E-0F10A7BC6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119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5E0DC-DEB8-1C4A-875B-7A4219707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BEC0F-D94B-8341-AAF7-08EB53BAB9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1D4B83-6FD3-9B42-A158-9C174EE01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0B75C-120F-AC4C-B9DB-C853A6425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2A34-10D9-0249-A5FD-2B51BBC70952}" type="datetime1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76BD58-CBCB-964A-A881-D256DEA4E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eLab 6230 Weekly Update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132737-477F-0542-BEC8-11DD5924E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092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AE32B-7E47-8D4D-AF9A-D2835BF53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721FE2-22C0-624B-A230-6A8912711F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5F757-1900-E14C-80DD-03CDDD605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65187-CDB6-9246-B35C-7EE0F2717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8770C-4317-5C4A-9626-EA7C5F160E34}" type="datetime1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66D561-0441-B844-8FFB-E0D3AC668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eLab 6230 Weekly Update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BE22A4-1340-8740-BC38-4011C09D4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FBD91F-D844-BA47-8DDA-BB38C0CEE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100FE8-5042-4B46-85E5-A508D391D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12ABC-7481-0B47-8AE7-5AF0E7D373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FDCB0-A13A-1F48-9CB6-AE740C67A3D5}" type="datetime1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0974A-F80A-0244-BC6C-2BF486E07B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eLab 6230 Weekly Update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F1FE-9B99-E346-97A0-B8CCE1F21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340B8B-4CD3-D241-A389-625514BA1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348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623291-9FB9-8F40-8464-AA65FF7235CE}"/>
              </a:ext>
            </a:extLst>
          </p:cNvPr>
          <p:cNvSpPr txBox="1"/>
          <p:nvPr/>
        </p:nvSpPr>
        <p:spPr>
          <a:xfrm>
            <a:off x="255269" y="197063"/>
            <a:ext cx="635110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PhoneBelt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FF94C9-71B5-E041-9F99-11D745FBA2BF}"/>
              </a:ext>
            </a:extLst>
          </p:cNvPr>
          <p:cNvSpPr txBox="1"/>
          <p:nvPr/>
        </p:nvSpPr>
        <p:spPr>
          <a:xfrm>
            <a:off x="7519505" y="159267"/>
            <a:ext cx="397454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07/23/23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5413AA-E1F9-2B41-8ABC-E48D1387B9DD}"/>
              </a:ext>
            </a:extLst>
          </p:cNvPr>
          <p:cNvSpPr txBox="1"/>
          <p:nvPr/>
        </p:nvSpPr>
        <p:spPr>
          <a:xfrm>
            <a:off x="10221845" y="3808123"/>
            <a:ext cx="1272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James Coleman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E7F372-DDAC-9B4A-B878-5E8B9BAA839A}"/>
              </a:ext>
            </a:extLst>
          </p:cNvPr>
          <p:cNvSpPr txBox="1"/>
          <p:nvPr/>
        </p:nvSpPr>
        <p:spPr>
          <a:xfrm>
            <a:off x="255269" y="769146"/>
            <a:ext cx="6351104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Business Thesis: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roads safer by offering actionable improvement suggestions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Parents of teenage drivers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Urge to keep tabs on their family and eagerness to keep them safe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0511FC-AB96-6B46-B129-CBE1B4C0E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5304" y="2604838"/>
            <a:ext cx="3560562" cy="14223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red and black screen with a black background&#10;&#10;Description automatically generated">
            <a:extLst>
              <a:ext uri="{FF2B5EF4-FFF2-40B4-BE49-F238E27FC236}">
                <a16:creationId xmlns:a16="http://schemas.microsoft.com/office/drawing/2014/main" id="{60157C0C-6F7B-4A67-8C21-9A4CD76AC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04" y="2618777"/>
            <a:ext cx="3431217" cy="1360085"/>
          </a:xfrm>
          <a:prstGeom prst="rect">
            <a:avLst/>
          </a:prstGeom>
        </p:spPr>
      </p:pic>
      <p:pic>
        <p:nvPicPr>
          <p:cNvPr id="8" name="Picture 7" descr="A person in a suit smiling&#10;&#10;Description automatically generated">
            <a:extLst>
              <a:ext uri="{FF2B5EF4-FFF2-40B4-BE49-F238E27FC236}">
                <a16:creationId xmlns:a16="http://schemas.microsoft.com/office/drawing/2014/main" id="{852945C1-9FA3-55A8-4EC6-CB17C85845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9974" y="1097053"/>
            <a:ext cx="1635950" cy="2453925"/>
          </a:xfrm>
          <a:prstGeom prst="rect">
            <a:avLst/>
          </a:prstGeom>
        </p:spPr>
      </p:pic>
      <p:pic>
        <p:nvPicPr>
          <p:cNvPr id="16" name="Picture 15" descr="A couple of people in a car&#10;&#10;Description automatically generated">
            <a:extLst>
              <a:ext uri="{FF2B5EF4-FFF2-40B4-BE49-F238E27FC236}">
                <a16:creationId xmlns:a16="http://schemas.microsoft.com/office/drawing/2014/main" id="{A62B1676-5675-050F-4F61-E078F431AB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8816" y="3550978"/>
            <a:ext cx="6081158" cy="3320197"/>
          </a:xfrm>
          <a:prstGeom prst="rect">
            <a:avLst/>
          </a:prstGeom>
        </p:spPr>
      </p:pic>
      <p:pic>
        <p:nvPicPr>
          <p:cNvPr id="18" name="Picture 17" descr="A white phone holder with a blue background&#10;&#10;Description automatically generated">
            <a:extLst>
              <a:ext uri="{FF2B5EF4-FFF2-40B4-BE49-F238E27FC236}">
                <a16:creationId xmlns:a16="http://schemas.microsoft.com/office/drawing/2014/main" id="{2DE1D963-F656-F7A5-9F82-221775DC6B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253" y="4187528"/>
            <a:ext cx="2963546" cy="255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88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08702" y="18844"/>
            <a:ext cx="3173658" cy="284582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1796" b="1" dirty="0">
                <a:solidFill>
                  <a:srgbClr val="231F20"/>
                </a:solidFill>
                <a:latin typeface="Tahoma"/>
                <a:cs typeface="Tahoma"/>
              </a:rPr>
              <a:t>The Business</a:t>
            </a:r>
            <a:r>
              <a:rPr sz="1796" b="1" spc="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1796" b="1" dirty="0">
                <a:solidFill>
                  <a:srgbClr val="231F20"/>
                </a:solidFill>
                <a:latin typeface="Tahoma"/>
                <a:cs typeface="Tahoma"/>
              </a:rPr>
              <a:t>Model</a:t>
            </a:r>
            <a:r>
              <a:rPr sz="1796" b="1" spc="3" dirty="0">
                <a:solidFill>
                  <a:srgbClr val="231F20"/>
                </a:solidFill>
                <a:latin typeface="Tahoma"/>
                <a:cs typeface="Tahoma"/>
              </a:rPr>
              <a:t> </a:t>
            </a:r>
            <a:r>
              <a:rPr sz="1796" b="1" spc="-6" dirty="0">
                <a:solidFill>
                  <a:srgbClr val="231F20"/>
                </a:solidFill>
                <a:latin typeface="Tahoma"/>
                <a:cs typeface="Tahoma"/>
              </a:rPr>
              <a:t>Canvas</a:t>
            </a:r>
            <a:endParaRPr sz="1796" dirty="0">
              <a:latin typeface="Tahoma"/>
              <a:cs typeface="Tahom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521433" y="842137"/>
            <a:ext cx="181224" cy="156789"/>
          </a:xfrm>
          <a:custGeom>
            <a:avLst/>
            <a:gdLst/>
            <a:ahLst/>
            <a:cxnLst/>
            <a:rect l="l" t="t" r="r" b="b"/>
            <a:pathLst>
              <a:path w="282575" h="244475">
                <a:moveTo>
                  <a:pt x="69402" y="0"/>
                </a:moveTo>
                <a:lnTo>
                  <a:pt x="41460" y="6897"/>
                </a:lnTo>
                <a:lnTo>
                  <a:pt x="18399" y="24119"/>
                </a:lnTo>
                <a:lnTo>
                  <a:pt x="4209" y="48053"/>
                </a:lnTo>
                <a:lnTo>
                  <a:pt x="0" y="75589"/>
                </a:lnTo>
                <a:lnTo>
                  <a:pt x="6878" y="103620"/>
                </a:lnTo>
                <a:lnTo>
                  <a:pt x="35008" y="140877"/>
                </a:lnTo>
                <a:lnTo>
                  <a:pt x="80303" y="187441"/>
                </a:lnTo>
                <a:lnTo>
                  <a:pt x="122407" y="227198"/>
                </a:lnTo>
                <a:lnTo>
                  <a:pt x="140965" y="244031"/>
                </a:lnTo>
                <a:lnTo>
                  <a:pt x="140990" y="243713"/>
                </a:lnTo>
                <a:lnTo>
                  <a:pt x="141396" y="243713"/>
                </a:lnTo>
                <a:lnTo>
                  <a:pt x="208973" y="183280"/>
                </a:lnTo>
                <a:lnTo>
                  <a:pt x="245584" y="148403"/>
                </a:lnTo>
                <a:lnTo>
                  <a:pt x="275127" y="103620"/>
                </a:lnTo>
                <a:lnTo>
                  <a:pt x="281997" y="75589"/>
                </a:lnTo>
                <a:lnTo>
                  <a:pt x="278233" y="51029"/>
                </a:lnTo>
                <a:lnTo>
                  <a:pt x="140990" y="51029"/>
                </a:lnTo>
                <a:lnTo>
                  <a:pt x="140088" y="47346"/>
                </a:lnTo>
                <a:lnTo>
                  <a:pt x="139047" y="44196"/>
                </a:lnTo>
                <a:lnTo>
                  <a:pt x="137866" y="41656"/>
                </a:lnTo>
                <a:lnTo>
                  <a:pt x="120704" y="18500"/>
                </a:lnTo>
                <a:lnTo>
                  <a:pt x="96850" y="4241"/>
                </a:lnTo>
                <a:lnTo>
                  <a:pt x="69402" y="0"/>
                </a:lnTo>
                <a:close/>
              </a:path>
              <a:path w="282575" h="244475">
                <a:moveTo>
                  <a:pt x="141396" y="243713"/>
                </a:moveTo>
                <a:lnTo>
                  <a:pt x="140990" y="243713"/>
                </a:lnTo>
                <a:lnTo>
                  <a:pt x="141041" y="244031"/>
                </a:lnTo>
                <a:lnTo>
                  <a:pt x="141396" y="243713"/>
                </a:lnTo>
                <a:close/>
              </a:path>
              <a:path w="282575" h="244475">
                <a:moveTo>
                  <a:pt x="212549" y="0"/>
                </a:moveTo>
                <a:lnTo>
                  <a:pt x="161257" y="18500"/>
                </a:lnTo>
                <a:lnTo>
                  <a:pt x="140990" y="51029"/>
                </a:lnTo>
                <a:lnTo>
                  <a:pt x="278233" y="51029"/>
                </a:lnTo>
                <a:lnTo>
                  <a:pt x="277777" y="48053"/>
                </a:lnTo>
                <a:lnTo>
                  <a:pt x="263567" y="24119"/>
                </a:lnTo>
                <a:lnTo>
                  <a:pt x="240469" y="6897"/>
                </a:lnTo>
                <a:lnTo>
                  <a:pt x="212549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/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31073" y="845124"/>
            <a:ext cx="167369" cy="193130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121360" y="842098"/>
            <a:ext cx="175898" cy="175901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868807" y="2758409"/>
            <a:ext cx="229862" cy="213341"/>
          </a:xfrm>
          <a:prstGeom prst="rect">
            <a:avLst/>
          </a:prstGeom>
        </p:spPr>
      </p:pic>
      <p:sp>
        <p:nvSpPr>
          <p:cNvPr id="13" name="object 13"/>
          <p:cNvSpPr/>
          <p:nvPr/>
        </p:nvSpPr>
        <p:spPr>
          <a:xfrm>
            <a:off x="4911309" y="843593"/>
            <a:ext cx="184075" cy="184075"/>
          </a:xfrm>
          <a:custGeom>
            <a:avLst/>
            <a:gdLst/>
            <a:ahLst/>
            <a:cxnLst/>
            <a:rect l="l" t="t" r="r" b="b"/>
            <a:pathLst>
              <a:path w="287020" h="287019">
                <a:moveTo>
                  <a:pt x="143421" y="0"/>
                </a:moveTo>
                <a:lnTo>
                  <a:pt x="98088" y="7311"/>
                </a:lnTo>
                <a:lnTo>
                  <a:pt x="58718" y="27671"/>
                </a:lnTo>
                <a:lnTo>
                  <a:pt x="27671" y="58718"/>
                </a:lnTo>
                <a:lnTo>
                  <a:pt x="7311" y="98088"/>
                </a:lnTo>
                <a:lnTo>
                  <a:pt x="0" y="143421"/>
                </a:lnTo>
                <a:lnTo>
                  <a:pt x="7311" y="188753"/>
                </a:lnTo>
                <a:lnTo>
                  <a:pt x="27671" y="228124"/>
                </a:lnTo>
                <a:lnTo>
                  <a:pt x="58718" y="259170"/>
                </a:lnTo>
                <a:lnTo>
                  <a:pt x="98088" y="279530"/>
                </a:lnTo>
                <a:lnTo>
                  <a:pt x="143421" y="286842"/>
                </a:lnTo>
                <a:lnTo>
                  <a:pt x="188753" y="279530"/>
                </a:lnTo>
                <a:lnTo>
                  <a:pt x="228124" y="259170"/>
                </a:lnTo>
                <a:lnTo>
                  <a:pt x="259170" y="228124"/>
                </a:lnTo>
                <a:lnTo>
                  <a:pt x="268053" y="210947"/>
                </a:lnTo>
                <a:lnTo>
                  <a:pt x="122542" y="210947"/>
                </a:lnTo>
                <a:lnTo>
                  <a:pt x="65252" y="153644"/>
                </a:lnTo>
                <a:lnTo>
                  <a:pt x="84874" y="134023"/>
                </a:lnTo>
                <a:lnTo>
                  <a:pt x="152885" y="134023"/>
                </a:lnTo>
                <a:lnTo>
                  <a:pt x="203987" y="75539"/>
                </a:lnTo>
                <a:lnTo>
                  <a:pt x="267869" y="75539"/>
                </a:lnTo>
                <a:lnTo>
                  <a:pt x="259170" y="58718"/>
                </a:lnTo>
                <a:lnTo>
                  <a:pt x="228124" y="27671"/>
                </a:lnTo>
                <a:lnTo>
                  <a:pt x="188753" y="7311"/>
                </a:lnTo>
                <a:lnTo>
                  <a:pt x="143421" y="0"/>
                </a:lnTo>
                <a:close/>
              </a:path>
              <a:path w="287020" h="287019">
                <a:moveTo>
                  <a:pt x="267869" y="75539"/>
                </a:moveTo>
                <a:lnTo>
                  <a:pt x="203987" y="75539"/>
                </a:lnTo>
                <a:lnTo>
                  <a:pt x="224904" y="93802"/>
                </a:lnTo>
                <a:lnTo>
                  <a:pt x="122542" y="210947"/>
                </a:lnTo>
                <a:lnTo>
                  <a:pt x="268053" y="210947"/>
                </a:lnTo>
                <a:lnTo>
                  <a:pt x="279530" y="188753"/>
                </a:lnTo>
                <a:lnTo>
                  <a:pt x="286842" y="143421"/>
                </a:lnTo>
                <a:lnTo>
                  <a:pt x="279530" y="98088"/>
                </a:lnTo>
                <a:lnTo>
                  <a:pt x="267869" y="75539"/>
                </a:lnTo>
                <a:close/>
              </a:path>
              <a:path w="287020" h="287019">
                <a:moveTo>
                  <a:pt x="152885" y="134023"/>
                </a:moveTo>
                <a:lnTo>
                  <a:pt x="84874" y="134023"/>
                </a:lnTo>
                <a:lnTo>
                  <a:pt x="121170" y="170319"/>
                </a:lnTo>
                <a:lnTo>
                  <a:pt x="152885" y="134023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/>
          </a:p>
        </p:txBody>
      </p:sp>
      <p:pic>
        <p:nvPicPr>
          <p:cNvPr id="14" name="object 1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465537" y="2761735"/>
            <a:ext cx="236784" cy="156241"/>
          </a:xfrm>
          <a:prstGeom prst="rect">
            <a:avLst/>
          </a:prstGeom>
        </p:spPr>
      </p:pic>
      <p:sp>
        <p:nvSpPr>
          <p:cNvPr id="15" name="object 15"/>
          <p:cNvSpPr/>
          <p:nvPr/>
        </p:nvSpPr>
        <p:spPr>
          <a:xfrm>
            <a:off x="5810154" y="4688225"/>
            <a:ext cx="177559" cy="205659"/>
          </a:xfrm>
          <a:custGeom>
            <a:avLst/>
            <a:gdLst/>
            <a:ahLst/>
            <a:cxnLst/>
            <a:rect l="l" t="t" r="r" b="b"/>
            <a:pathLst>
              <a:path w="276859" h="320675">
                <a:moveTo>
                  <a:pt x="254927" y="21653"/>
                </a:moveTo>
                <a:lnTo>
                  <a:pt x="233400" y="0"/>
                </a:lnTo>
                <a:lnTo>
                  <a:pt x="152247" y="0"/>
                </a:lnTo>
                <a:lnTo>
                  <a:pt x="0" y="152031"/>
                </a:lnTo>
                <a:lnTo>
                  <a:pt x="30073" y="182232"/>
                </a:lnTo>
                <a:lnTo>
                  <a:pt x="161975" y="50584"/>
                </a:lnTo>
                <a:lnTo>
                  <a:pt x="166865" y="45669"/>
                </a:lnTo>
                <a:lnTo>
                  <a:pt x="254927" y="45669"/>
                </a:lnTo>
                <a:lnTo>
                  <a:pt x="254927" y="21653"/>
                </a:lnTo>
                <a:close/>
              </a:path>
              <a:path w="276859" h="320675">
                <a:moveTo>
                  <a:pt x="276504" y="84112"/>
                </a:moveTo>
                <a:lnTo>
                  <a:pt x="276059" y="83667"/>
                </a:lnTo>
                <a:lnTo>
                  <a:pt x="255397" y="62966"/>
                </a:lnTo>
                <a:lnTo>
                  <a:pt x="255397" y="105473"/>
                </a:lnTo>
                <a:lnTo>
                  <a:pt x="253809" y="113677"/>
                </a:lnTo>
                <a:lnTo>
                  <a:pt x="249034" y="120878"/>
                </a:lnTo>
                <a:lnTo>
                  <a:pt x="241846" y="125679"/>
                </a:lnTo>
                <a:lnTo>
                  <a:pt x="233654" y="127279"/>
                </a:lnTo>
                <a:lnTo>
                  <a:pt x="225463" y="125679"/>
                </a:lnTo>
                <a:lnTo>
                  <a:pt x="218262" y="120878"/>
                </a:lnTo>
                <a:lnTo>
                  <a:pt x="213499" y="113677"/>
                </a:lnTo>
                <a:lnTo>
                  <a:pt x="211899" y="105473"/>
                </a:lnTo>
                <a:lnTo>
                  <a:pt x="213499" y="97269"/>
                </a:lnTo>
                <a:lnTo>
                  <a:pt x="218262" y="90055"/>
                </a:lnTo>
                <a:lnTo>
                  <a:pt x="225463" y="85267"/>
                </a:lnTo>
                <a:lnTo>
                  <a:pt x="233654" y="83667"/>
                </a:lnTo>
                <a:lnTo>
                  <a:pt x="241846" y="85267"/>
                </a:lnTo>
                <a:lnTo>
                  <a:pt x="249034" y="90055"/>
                </a:lnTo>
                <a:lnTo>
                  <a:pt x="253809" y="97269"/>
                </a:lnTo>
                <a:lnTo>
                  <a:pt x="255397" y="105473"/>
                </a:lnTo>
                <a:lnTo>
                  <a:pt x="255397" y="62966"/>
                </a:lnTo>
                <a:lnTo>
                  <a:pt x="254927" y="62484"/>
                </a:lnTo>
                <a:lnTo>
                  <a:pt x="173786" y="62484"/>
                </a:lnTo>
                <a:lnTo>
                  <a:pt x="21539" y="214490"/>
                </a:lnTo>
                <a:lnTo>
                  <a:pt x="126847" y="320154"/>
                </a:lnTo>
                <a:lnTo>
                  <a:pt x="276504" y="169989"/>
                </a:lnTo>
                <a:lnTo>
                  <a:pt x="276504" y="127279"/>
                </a:lnTo>
                <a:lnTo>
                  <a:pt x="276504" y="84112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 sz="1154"/>
          </a:p>
        </p:txBody>
      </p:sp>
      <p:grpSp>
        <p:nvGrpSpPr>
          <p:cNvPr id="16" name="object 16"/>
          <p:cNvGrpSpPr/>
          <p:nvPr/>
        </p:nvGrpSpPr>
        <p:grpSpPr>
          <a:xfrm>
            <a:off x="10348331" y="4688231"/>
            <a:ext cx="181224" cy="225614"/>
            <a:chOff x="14193336" y="7310168"/>
            <a:chExt cx="282575" cy="351790"/>
          </a:xfrm>
        </p:grpSpPr>
        <p:sp>
          <p:nvSpPr>
            <p:cNvPr id="17" name="object 17"/>
            <p:cNvSpPr/>
            <p:nvPr/>
          </p:nvSpPr>
          <p:spPr>
            <a:xfrm>
              <a:off x="14193329" y="7310170"/>
              <a:ext cx="282575" cy="351790"/>
            </a:xfrm>
            <a:custGeom>
              <a:avLst/>
              <a:gdLst/>
              <a:ahLst/>
              <a:cxnLst/>
              <a:rect l="l" t="t" r="r" b="b"/>
              <a:pathLst>
                <a:path w="282575" h="351790">
                  <a:moveTo>
                    <a:pt x="191401" y="52171"/>
                  </a:moveTo>
                  <a:lnTo>
                    <a:pt x="187337" y="48107"/>
                  </a:lnTo>
                  <a:lnTo>
                    <a:pt x="94805" y="48107"/>
                  </a:lnTo>
                  <a:lnTo>
                    <a:pt x="90741" y="52171"/>
                  </a:lnTo>
                  <a:lnTo>
                    <a:pt x="90741" y="62103"/>
                  </a:lnTo>
                  <a:lnTo>
                    <a:pt x="94805" y="66167"/>
                  </a:lnTo>
                  <a:lnTo>
                    <a:pt x="187337" y="66167"/>
                  </a:lnTo>
                  <a:lnTo>
                    <a:pt x="191401" y="62103"/>
                  </a:lnTo>
                  <a:lnTo>
                    <a:pt x="191401" y="57137"/>
                  </a:lnTo>
                  <a:lnTo>
                    <a:pt x="191401" y="52171"/>
                  </a:lnTo>
                  <a:close/>
                </a:path>
                <a:path w="282575" h="351790">
                  <a:moveTo>
                    <a:pt x="196494" y="787"/>
                  </a:moveTo>
                  <a:lnTo>
                    <a:pt x="188252" y="1943"/>
                  </a:lnTo>
                  <a:lnTo>
                    <a:pt x="176949" y="7200"/>
                  </a:lnTo>
                  <a:lnTo>
                    <a:pt x="168719" y="8356"/>
                  </a:lnTo>
                  <a:lnTo>
                    <a:pt x="160502" y="7086"/>
                  </a:lnTo>
                  <a:lnTo>
                    <a:pt x="149275" y="1676"/>
                  </a:lnTo>
                  <a:lnTo>
                    <a:pt x="141058" y="393"/>
                  </a:lnTo>
                  <a:lnTo>
                    <a:pt x="132816" y="1549"/>
                  </a:lnTo>
                  <a:lnTo>
                    <a:pt x="121526" y="6807"/>
                  </a:lnTo>
                  <a:lnTo>
                    <a:pt x="113296" y="7950"/>
                  </a:lnTo>
                  <a:lnTo>
                    <a:pt x="105079" y="6680"/>
                  </a:lnTo>
                  <a:lnTo>
                    <a:pt x="93853" y="1270"/>
                  </a:lnTo>
                  <a:lnTo>
                    <a:pt x="85648" y="0"/>
                  </a:lnTo>
                  <a:lnTo>
                    <a:pt x="101155" y="36169"/>
                  </a:lnTo>
                  <a:lnTo>
                    <a:pt x="180721" y="36169"/>
                  </a:lnTo>
                  <a:lnTo>
                    <a:pt x="196494" y="787"/>
                  </a:lnTo>
                  <a:close/>
                </a:path>
                <a:path w="282575" h="351790">
                  <a:moveTo>
                    <a:pt x="282143" y="211632"/>
                  </a:moveTo>
                  <a:lnTo>
                    <a:pt x="275488" y="167728"/>
                  </a:lnTo>
                  <a:lnTo>
                    <a:pt x="256336" y="129387"/>
                  </a:lnTo>
                  <a:lnTo>
                    <a:pt x="226885" y="98818"/>
                  </a:lnTo>
                  <a:lnTo>
                    <a:pt x="189344" y="78206"/>
                  </a:lnTo>
                  <a:lnTo>
                    <a:pt x="92951" y="78206"/>
                  </a:lnTo>
                  <a:lnTo>
                    <a:pt x="55778" y="98463"/>
                  </a:lnTo>
                  <a:lnTo>
                    <a:pt x="26454" y="128511"/>
                  </a:lnTo>
                  <a:lnTo>
                    <a:pt x="7137" y="166255"/>
                  </a:lnTo>
                  <a:lnTo>
                    <a:pt x="0" y="209613"/>
                  </a:lnTo>
                  <a:lnTo>
                    <a:pt x="6870" y="254254"/>
                  </a:lnTo>
                  <a:lnTo>
                    <a:pt x="26619" y="293116"/>
                  </a:lnTo>
                  <a:lnTo>
                    <a:pt x="56934" y="323875"/>
                  </a:lnTo>
                  <a:lnTo>
                    <a:pt x="95516" y="344170"/>
                  </a:lnTo>
                  <a:lnTo>
                    <a:pt x="140055" y="351688"/>
                  </a:lnTo>
                  <a:lnTo>
                    <a:pt x="184696" y="344817"/>
                  </a:lnTo>
                  <a:lnTo>
                    <a:pt x="223570" y="325069"/>
                  </a:lnTo>
                  <a:lnTo>
                    <a:pt x="254330" y="294754"/>
                  </a:lnTo>
                  <a:lnTo>
                    <a:pt x="274637" y="256171"/>
                  </a:lnTo>
                  <a:lnTo>
                    <a:pt x="282143" y="211632"/>
                  </a:lnTo>
                  <a:close/>
                </a:path>
              </a:pathLst>
            </a:custGeom>
            <a:solidFill>
              <a:srgbClr val="020302"/>
            </a:solidFill>
          </p:spPr>
          <p:txBody>
            <a:bodyPr wrap="square" lIns="0" tIns="0" rIns="0" bIns="0" rtlCol="0"/>
            <a:lstStyle/>
            <a:p>
              <a:endParaRPr sz="1154"/>
            </a:p>
          </p:txBody>
        </p:sp>
        <p:pic>
          <p:nvPicPr>
            <p:cNvPr id="18" name="object 18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286388" y="7451595"/>
              <a:ext cx="96010" cy="146024"/>
            </a:xfrm>
            <a:prstGeom prst="rect">
              <a:avLst/>
            </a:prstGeom>
          </p:spPr>
        </p:pic>
      </p:grpSp>
      <p:sp>
        <p:nvSpPr>
          <p:cNvPr id="19" name="object 19"/>
          <p:cNvSpPr/>
          <p:nvPr/>
        </p:nvSpPr>
        <p:spPr>
          <a:xfrm>
            <a:off x="10298487" y="842404"/>
            <a:ext cx="230908" cy="211767"/>
          </a:xfrm>
          <a:custGeom>
            <a:avLst/>
            <a:gdLst/>
            <a:ahLst/>
            <a:cxnLst/>
            <a:rect l="l" t="t" r="r" b="b"/>
            <a:pathLst>
              <a:path w="360044" h="330200">
                <a:moveTo>
                  <a:pt x="181871" y="0"/>
                </a:moveTo>
                <a:lnTo>
                  <a:pt x="139827" y="8793"/>
                </a:lnTo>
                <a:lnTo>
                  <a:pt x="101524" y="28001"/>
                </a:lnTo>
                <a:lnTo>
                  <a:pt x="69112" y="56752"/>
                </a:lnTo>
                <a:lnTo>
                  <a:pt x="44742" y="94173"/>
                </a:lnTo>
                <a:lnTo>
                  <a:pt x="0" y="180368"/>
                </a:lnTo>
                <a:lnTo>
                  <a:pt x="2463" y="188115"/>
                </a:lnTo>
                <a:lnTo>
                  <a:pt x="33655" y="204308"/>
                </a:lnTo>
                <a:lnTo>
                  <a:pt x="35583" y="211441"/>
                </a:lnTo>
                <a:lnTo>
                  <a:pt x="37834" y="218473"/>
                </a:lnTo>
                <a:lnTo>
                  <a:pt x="40393" y="225398"/>
                </a:lnTo>
                <a:lnTo>
                  <a:pt x="43243" y="232210"/>
                </a:lnTo>
                <a:lnTo>
                  <a:pt x="125958" y="238483"/>
                </a:lnTo>
                <a:lnTo>
                  <a:pt x="62433" y="264937"/>
                </a:lnTo>
                <a:lnTo>
                  <a:pt x="103318" y="303485"/>
                </a:lnTo>
                <a:lnTo>
                  <a:pt x="165940" y="328303"/>
                </a:lnTo>
                <a:lnTo>
                  <a:pt x="212302" y="329767"/>
                </a:lnTo>
                <a:lnTo>
                  <a:pt x="256549" y="318578"/>
                </a:lnTo>
                <a:lnTo>
                  <a:pt x="296091" y="295786"/>
                </a:lnTo>
                <a:lnTo>
                  <a:pt x="328337" y="262442"/>
                </a:lnTo>
                <a:lnTo>
                  <a:pt x="350697" y="219598"/>
                </a:lnTo>
                <a:lnTo>
                  <a:pt x="359734" y="172161"/>
                </a:lnTo>
                <a:lnTo>
                  <a:pt x="357221" y="147974"/>
                </a:lnTo>
                <a:lnTo>
                  <a:pt x="101058" y="147974"/>
                </a:lnTo>
                <a:lnTo>
                  <a:pt x="91033" y="144389"/>
                </a:lnTo>
                <a:lnTo>
                  <a:pt x="83972" y="139690"/>
                </a:lnTo>
                <a:lnTo>
                  <a:pt x="80352" y="130775"/>
                </a:lnTo>
                <a:lnTo>
                  <a:pt x="82143" y="122494"/>
                </a:lnTo>
                <a:lnTo>
                  <a:pt x="86846" y="112937"/>
                </a:lnTo>
                <a:lnTo>
                  <a:pt x="94999" y="107081"/>
                </a:lnTo>
                <a:lnTo>
                  <a:pt x="104928" y="105605"/>
                </a:lnTo>
                <a:lnTo>
                  <a:pt x="346878" y="105605"/>
                </a:lnTo>
                <a:lnTo>
                  <a:pt x="337266" y="81905"/>
                </a:lnTo>
                <a:lnTo>
                  <a:pt x="308116" y="44889"/>
                </a:lnTo>
                <a:lnTo>
                  <a:pt x="268592" y="17148"/>
                </a:lnTo>
                <a:lnTo>
                  <a:pt x="225510" y="2494"/>
                </a:lnTo>
                <a:lnTo>
                  <a:pt x="181871" y="0"/>
                </a:lnTo>
                <a:close/>
              </a:path>
              <a:path w="360044" h="330200">
                <a:moveTo>
                  <a:pt x="346878" y="105605"/>
                </a:moveTo>
                <a:lnTo>
                  <a:pt x="104928" y="105605"/>
                </a:lnTo>
                <a:lnTo>
                  <a:pt x="114960" y="109185"/>
                </a:lnTo>
                <a:lnTo>
                  <a:pt x="122008" y="113884"/>
                </a:lnTo>
                <a:lnTo>
                  <a:pt x="125628" y="122799"/>
                </a:lnTo>
                <a:lnTo>
                  <a:pt x="123837" y="131079"/>
                </a:lnTo>
                <a:lnTo>
                  <a:pt x="119135" y="140639"/>
                </a:lnTo>
                <a:lnTo>
                  <a:pt x="110983" y="146497"/>
                </a:lnTo>
                <a:lnTo>
                  <a:pt x="101058" y="147974"/>
                </a:lnTo>
                <a:lnTo>
                  <a:pt x="357221" y="147974"/>
                </a:lnTo>
                <a:lnTo>
                  <a:pt x="354865" y="125297"/>
                </a:lnTo>
                <a:lnTo>
                  <a:pt x="346878" y="105605"/>
                </a:lnTo>
                <a:close/>
              </a:path>
            </a:pathLst>
          </a:custGeom>
          <a:solidFill>
            <a:srgbClr val="020302"/>
          </a:solidFill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28" name="object 28"/>
          <p:cNvSpPr txBox="1"/>
          <p:nvPr/>
        </p:nvSpPr>
        <p:spPr>
          <a:xfrm>
            <a:off x="7146233" y="47394"/>
            <a:ext cx="1975137" cy="156188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57014" rIns="0" bIns="0" rtlCol="0">
            <a:spAutoFit/>
          </a:bodyPr>
          <a:lstStyle/>
          <a:p>
            <a:pPr marL="58640">
              <a:spcBef>
                <a:spcPts val="449"/>
              </a:spcBef>
            </a:pPr>
            <a:r>
              <a:rPr sz="641" i="1" spc="-6" dirty="0">
                <a:solidFill>
                  <a:srgbClr val="4C4D4F"/>
                </a:solidFill>
                <a:latin typeface="Verdana"/>
                <a:cs typeface="Verdana"/>
              </a:rPr>
              <a:t>Designed</a:t>
            </a:r>
            <a:r>
              <a:rPr sz="641" i="1" spc="-16" dirty="0">
                <a:solidFill>
                  <a:srgbClr val="4C4D4F"/>
                </a:solidFill>
                <a:latin typeface="Verdana"/>
                <a:cs typeface="Verdana"/>
              </a:rPr>
              <a:t> by:</a:t>
            </a:r>
            <a:r>
              <a:rPr lang="en-US" sz="641" i="1" spc="-16" dirty="0">
                <a:solidFill>
                  <a:srgbClr val="4C4D4F"/>
                </a:solidFill>
                <a:latin typeface="Verdana"/>
                <a:cs typeface="Verdana"/>
              </a:rPr>
              <a:t> James Coleman</a:t>
            </a:r>
            <a:endParaRPr sz="641" dirty="0">
              <a:latin typeface="Verdana"/>
              <a:cs typeface="Verdana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9177334" y="47394"/>
            <a:ext cx="823449" cy="156188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57014" rIns="0" bIns="0" rtlCol="0">
            <a:spAutoFit/>
          </a:bodyPr>
          <a:lstStyle/>
          <a:p>
            <a:pPr marL="58640">
              <a:spcBef>
                <a:spcPts val="449"/>
              </a:spcBef>
            </a:pPr>
            <a:r>
              <a:rPr sz="641" i="1" spc="-6" dirty="0">
                <a:solidFill>
                  <a:srgbClr val="4C4D4F"/>
                </a:solidFill>
                <a:latin typeface="Verdana"/>
                <a:cs typeface="Verdana"/>
              </a:rPr>
              <a:t>Date:</a:t>
            </a:r>
            <a:r>
              <a:rPr lang="en-US" sz="641" i="1" spc="-6" dirty="0">
                <a:solidFill>
                  <a:srgbClr val="4C4D4F"/>
                </a:solidFill>
                <a:latin typeface="Verdana"/>
                <a:cs typeface="Verdana"/>
              </a:rPr>
              <a:t> 06/27/23</a:t>
            </a:r>
            <a:endParaRPr sz="641" dirty="0">
              <a:latin typeface="Verdana"/>
              <a:cs typeface="Verdana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059776" y="47394"/>
            <a:ext cx="666252" cy="156188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57014" rIns="0" bIns="0" rtlCol="0">
            <a:spAutoFit/>
          </a:bodyPr>
          <a:lstStyle/>
          <a:p>
            <a:pPr marL="61084">
              <a:spcBef>
                <a:spcPts val="449"/>
              </a:spcBef>
            </a:pPr>
            <a:r>
              <a:rPr sz="641" i="1" spc="-6" dirty="0">
                <a:solidFill>
                  <a:srgbClr val="4C4D4F"/>
                </a:solidFill>
                <a:latin typeface="Verdana"/>
                <a:cs typeface="Verdana"/>
              </a:rPr>
              <a:t>Version:</a:t>
            </a:r>
            <a:r>
              <a:rPr lang="en-US" sz="641" i="1" spc="-6" dirty="0">
                <a:solidFill>
                  <a:srgbClr val="4C4D4F"/>
                </a:solidFill>
                <a:latin typeface="Verdana"/>
                <a:cs typeface="Verdana"/>
              </a:rPr>
              <a:t> 2</a:t>
            </a:r>
            <a:endParaRPr sz="641" dirty="0">
              <a:latin typeface="Verdana"/>
              <a:cs typeface="Verdana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259828" y="47394"/>
            <a:ext cx="1807759" cy="156188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57014" rIns="0" bIns="0" rtlCol="0">
            <a:spAutoFit/>
          </a:bodyPr>
          <a:lstStyle/>
          <a:p>
            <a:pPr marL="83481">
              <a:spcBef>
                <a:spcPts val="449"/>
              </a:spcBef>
            </a:pPr>
            <a:r>
              <a:rPr sz="641" i="1" spc="-6" dirty="0">
                <a:solidFill>
                  <a:srgbClr val="4C4D4F"/>
                </a:solidFill>
                <a:latin typeface="Verdana"/>
                <a:cs typeface="Verdana"/>
              </a:rPr>
              <a:t>Designed</a:t>
            </a:r>
            <a:r>
              <a:rPr sz="641" i="1" spc="-16" dirty="0">
                <a:solidFill>
                  <a:srgbClr val="4C4D4F"/>
                </a:solidFill>
                <a:latin typeface="Verdana"/>
                <a:cs typeface="Verdana"/>
              </a:rPr>
              <a:t> </a:t>
            </a:r>
            <a:r>
              <a:rPr sz="641" i="1" spc="-13" dirty="0">
                <a:solidFill>
                  <a:srgbClr val="4C4D4F"/>
                </a:solidFill>
                <a:latin typeface="Verdana"/>
                <a:cs typeface="Verdana"/>
              </a:rPr>
              <a:t>for:</a:t>
            </a:r>
            <a:r>
              <a:rPr lang="en-US" sz="641" i="1" spc="-13" dirty="0">
                <a:solidFill>
                  <a:srgbClr val="4C4D4F"/>
                </a:solidFill>
                <a:latin typeface="Verdana"/>
                <a:cs typeface="Verdana"/>
              </a:rPr>
              <a:t> PHA &amp; CREA</a:t>
            </a:r>
            <a:endParaRPr sz="641" dirty="0">
              <a:latin typeface="Verdana"/>
              <a:cs typeface="Verdana"/>
            </a:endParaRPr>
          </a:p>
        </p:txBody>
      </p:sp>
      <p:graphicFrame>
        <p:nvGraphicFramePr>
          <p:cNvPr id="32" name="object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936829"/>
              </p:ext>
            </p:extLst>
          </p:nvPr>
        </p:nvGraphicFramePr>
        <p:xfrm>
          <a:off x="139484" y="493724"/>
          <a:ext cx="11840705" cy="631688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867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11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98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12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511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005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98429">
                <a:tc rowSpan="2">
                  <a:txBody>
                    <a:bodyPr/>
                    <a:lstStyle/>
                    <a:p>
                      <a:pPr marL="171450" indent="-171450">
                        <a:lnSpc>
                          <a:spcPct val="100000"/>
                        </a:lnSpc>
                        <a:spcBef>
                          <a:spcPts val="35"/>
                        </a:spcBef>
                        <a:buFont typeface="Arial" panose="020B0604020202020204" pitchFamily="34" charset="0"/>
                        <a:buChar char="•"/>
                      </a:pPr>
                      <a:endParaRPr lang="en-US" sz="800" dirty="0">
                        <a:latin typeface="Times New Roman"/>
                        <a:cs typeface="Times New Roman"/>
                      </a:endParaRP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900" b="1" spc="55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Key</a:t>
                      </a:r>
                      <a:r>
                        <a:rPr lang="en-US" sz="900" b="1" spc="-6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 </a:t>
                      </a:r>
                      <a:r>
                        <a:rPr lang="en-US" sz="900" b="1" spc="6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Partners</a:t>
                      </a: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endParaRPr lang="en-US" sz="900" spc="6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Driving schools </a:t>
                      </a: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Gov agencies that promote safe driving or involved with driving at all (DMV)</a:t>
                      </a: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Distracted driving related charities, foundations and non-profits</a:t>
                      </a: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School districts hosting distracted driving awareness week/ red ribbon week &amp; districts that allow students to purchase on-site parking passes</a:t>
                      </a: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Community safe driving advocates. </a:t>
                      </a: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Government officials</a:t>
                      </a: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Occupational safety organizations/ government arms</a:t>
                      </a: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Parenting social media platforms and their moderators</a:t>
                      </a: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Existing indirect competitors or companies in this space that are willing to collaborate in mutually beneficial ways</a:t>
                      </a: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  <a:p>
                      <a:pPr marL="4006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</a:txBody>
                  <a:tcPr marL="0" marR="0" marT="2851" marB="0">
                    <a:lnL w="57150">
                      <a:solidFill>
                        <a:srgbClr val="231F20"/>
                      </a:solidFill>
                      <a:prstDash val="solid"/>
                    </a:lnL>
                    <a:lnR w="28575">
                      <a:solidFill>
                        <a:srgbClr val="231F20"/>
                      </a:solidFill>
                      <a:prstDash val="solid"/>
                    </a:lnR>
                    <a:lnT w="57150">
                      <a:solidFill>
                        <a:srgbClr val="231F20"/>
                      </a:solidFill>
                      <a:prstDash val="solid"/>
                    </a:lnT>
                    <a:lnB w="28575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lnSpc>
                          <a:spcPct val="100000"/>
                        </a:lnSpc>
                        <a:spcBef>
                          <a:spcPts val="35"/>
                        </a:spcBef>
                        <a:buFont typeface="Arial" panose="020B0604020202020204" pitchFamily="34" charset="0"/>
                        <a:buChar char="•"/>
                      </a:pPr>
                      <a:endParaRPr sz="800" dirty="0">
                        <a:latin typeface="Times New Roman"/>
                        <a:cs typeface="Times New Roman"/>
                      </a:endParaRPr>
                    </a:p>
                    <a:p>
                      <a:pPr marL="34226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sz="900" b="1" spc="55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Key</a:t>
                      </a:r>
                      <a:r>
                        <a:rPr sz="900" spc="-6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 </a:t>
                      </a:r>
                      <a:r>
                        <a:rPr sz="900" b="1" spc="5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Activities</a:t>
                      </a:r>
                      <a:endParaRPr lang="en-US" sz="900" b="1" spc="5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4226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  <a:p>
                      <a:pPr marL="34226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Build product</a:t>
                      </a:r>
                    </a:p>
                    <a:p>
                      <a:pPr marL="34226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Talk to customers</a:t>
                      </a:r>
                    </a:p>
                    <a:p>
                      <a:pPr marL="34226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Find and apply to grants</a:t>
                      </a:r>
                    </a:p>
                    <a:p>
                      <a:pPr marL="34226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Add workers or cofounders</a:t>
                      </a:r>
                    </a:p>
                  </a:txBody>
                  <a:tcPr marL="0" marR="0" marT="2851" marB="0">
                    <a:lnL w="28575">
                      <a:solidFill>
                        <a:srgbClr val="231F20"/>
                      </a:solidFill>
                      <a:prstDash val="solid"/>
                    </a:lnL>
                    <a:lnR w="28575">
                      <a:solidFill>
                        <a:srgbClr val="231F20"/>
                      </a:solidFill>
                      <a:prstDash val="solid"/>
                    </a:lnR>
                    <a:lnT w="57150">
                      <a:solidFill>
                        <a:srgbClr val="231F20"/>
                      </a:solidFill>
                      <a:prstDash val="solid"/>
                    </a:lnT>
                    <a:lnB w="28575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marL="171450" indent="-171450">
                        <a:lnSpc>
                          <a:spcPct val="100000"/>
                        </a:lnSpc>
                        <a:spcBef>
                          <a:spcPts val="35"/>
                        </a:spcBef>
                        <a:buFont typeface="Arial" panose="020B0604020202020204" pitchFamily="34" charset="0"/>
                        <a:buChar char="•"/>
                      </a:pPr>
                      <a:endParaRPr sz="800" dirty="0">
                        <a:latin typeface="Times New Roman"/>
                        <a:cs typeface="Times New Roman"/>
                      </a:endParaRPr>
                    </a:p>
                    <a:p>
                      <a:pPr marL="3498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sz="900" b="1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Value</a:t>
                      </a:r>
                      <a:r>
                        <a:rPr sz="900" b="1" spc="16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 </a:t>
                      </a:r>
                      <a:r>
                        <a:rPr sz="900" b="1" spc="55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Propositions</a:t>
                      </a:r>
                      <a:endParaRPr lang="en-US" sz="900" b="1" spc="55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49885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endParaRPr lang="en-US" sz="900" spc="55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49885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Parents:</a:t>
                      </a:r>
                    </a:p>
                    <a:p>
                      <a:pPr marL="349885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Provide parents the Maslov need of security and safety</a:t>
                      </a:r>
                    </a:p>
                    <a:p>
                      <a:pPr marL="349885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Reduce time spent checking on family members and reduce time spent coaching young drivers</a:t>
                      </a:r>
                    </a:p>
                    <a:p>
                      <a:pPr marL="349885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Potentially reduce insurance costs</a:t>
                      </a:r>
                    </a:p>
                    <a:p>
                      <a:pPr marL="349885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  <a:p>
                      <a:pPr marL="349885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Teens </a:t>
                      </a:r>
                    </a:p>
                    <a:p>
                      <a:pPr marL="349885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Provide the tools to actionably improve driving</a:t>
                      </a:r>
                    </a:p>
                    <a:p>
                      <a:pPr marL="349885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Put money in your pocket and reward safer driving</a:t>
                      </a:r>
                    </a:p>
                    <a:p>
                      <a:pPr marL="349885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</a:txBody>
                  <a:tcPr marL="0" marR="0" marT="2851" marB="0">
                    <a:lnL w="28575">
                      <a:solidFill>
                        <a:srgbClr val="231F20"/>
                      </a:solidFill>
                      <a:prstDash val="solid"/>
                    </a:lnL>
                    <a:lnR w="28575">
                      <a:solidFill>
                        <a:srgbClr val="231F20"/>
                      </a:solidFill>
                      <a:prstDash val="solid"/>
                    </a:lnR>
                    <a:lnT w="57150">
                      <a:solidFill>
                        <a:srgbClr val="231F20"/>
                      </a:solidFill>
                      <a:prstDash val="solid"/>
                    </a:lnT>
                    <a:lnB w="28575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71450" indent="-171450">
                        <a:lnSpc>
                          <a:spcPct val="100000"/>
                        </a:lnSpc>
                        <a:spcBef>
                          <a:spcPts val="35"/>
                        </a:spcBef>
                        <a:buFont typeface="Arial" panose="020B0604020202020204" pitchFamily="34" charset="0"/>
                        <a:buChar char="•"/>
                      </a:pPr>
                      <a:endParaRPr sz="800" dirty="0">
                        <a:latin typeface="Times New Roman"/>
                        <a:cs typeface="Times New Roman"/>
                      </a:endParaRPr>
                    </a:p>
                    <a:p>
                      <a:pPr marL="37338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sz="900" b="1" spc="8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Customer</a:t>
                      </a:r>
                      <a:r>
                        <a:rPr sz="900" b="1" spc="-55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 </a:t>
                      </a:r>
                      <a:r>
                        <a:rPr sz="900" b="1" spc="5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Relationships</a:t>
                      </a:r>
                      <a:endParaRPr lang="en-US" sz="900" b="1" spc="5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7338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endParaRPr lang="en-US" sz="900" spc="5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7338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Initially a hands-on onboarding relationship</a:t>
                      </a:r>
                    </a:p>
                    <a:p>
                      <a:pPr marL="37338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Continually provide value to customer via ongoing solutions </a:t>
                      </a:r>
                    </a:p>
                    <a:p>
                      <a:pPr marL="37338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Offer lots of customer support to create ongoing relationship</a:t>
                      </a:r>
                    </a:p>
                  </a:txBody>
                  <a:tcPr marL="0" marR="0" marT="2851" marB="0">
                    <a:lnL w="28575">
                      <a:solidFill>
                        <a:srgbClr val="231F20"/>
                      </a:solidFill>
                      <a:prstDash val="solid"/>
                    </a:lnL>
                    <a:lnR w="28575">
                      <a:solidFill>
                        <a:srgbClr val="231F20"/>
                      </a:solidFill>
                      <a:prstDash val="solid"/>
                    </a:lnR>
                    <a:lnT w="57150">
                      <a:solidFill>
                        <a:srgbClr val="231F20"/>
                      </a:solidFill>
                      <a:prstDash val="solid"/>
                    </a:lnT>
                    <a:lnB w="28575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171450" indent="-171450">
                        <a:lnSpc>
                          <a:spcPct val="100000"/>
                        </a:lnSpc>
                        <a:spcBef>
                          <a:spcPts val="35"/>
                        </a:spcBef>
                        <a:buFont typeface="Arial" panose="020B0604020202020204" pitchFamily="34" charset="0"/>
                        <a:buChar char="•"/>
                      </a:pPr>
                      <a:endParaRPr sz="800" dirty="0">
                        <a:latin typeface="Times New Roman"/>
                        <a:cs typeface="Times New Roman"/>
                      </a:endParaRPr>
                    </a:p>
                    <a:p>
                      <a:pPr marL="38100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sz="900" b="1" spc="8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Customer</a:t>
                      </a:r>
                      <a:r>
                        <a:rPr sz="900" b="1" spc="-55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 </a:t>
                      </a:r>
                      <a:r>
                        <a:rPr sz="900" b="1" spc="7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Segments</a:t>
                      </a:r>
                      <a:endParaRPr lang="en-US" sz="900" b="1" spc="7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8100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buFont typeface="Arial" panose="020B0604020202020204" pitchFamily="34" charset="0"/>
                        <a:buChar char="•"/>
                      </a:pPr>
                      <a:endParaRPr lang="en-US" sz="900" spc="7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81000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Parents of teenage drivers, especially those using existing solutions like Life360</a:t>
                      </a:r>
                    </a:p>
                    <a:p>
                      <a:pPr marL="381000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Rideshare drivers who cannot access </a:t>
                      </a:r>
                      <a:r>
                        <a:rPr lang="en-US" sz="900">
                          <a:latin typeface="Tahoma"/>
                          <a:cs typeface="Tahoma"/>
                        </a:rPr>
                        <a:t>UBI currently</a:t>
                      </a:r>
                      <a:endParaRPr lang="en-US" sz="900" dirty="0">
                        <a:latin typeface="Tahoma"/>
                        <a:cs typeface="Tahoma"/>
                      </a:endParaRPr>
                    </a:p>
                    <a:p>
                      <a:pPr marL="381000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Commercial Door to Door driving, especially the ones that do not use a driver facing camera solution</a:t>
                      </a:r>
                    </a:p>
                    <a:p>
                      <a:pPr marL="381000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Car insurance companies and organizations</a:t>
                      </a:r>
                    </a:p>
                    <a:p>
                      <a:pPr marL="381000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Vehicle rental companies </a:t>
                      </a:r>
                    </a:p>
                    <a:p>
                      <a:pPr marL="381000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  <a:p>
                      <a:pPr marL="381000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  <a:p>
                      <a:pPr marL="381000" marR="0" lvl="0" indent="-171450">
                        <a:lnSpc>
                          <a:spcPct val="100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</a:txBody>
                  <a:tcPr marL="0" marR="0" marT="2851" marB="0">
                    <a:lnL w="28575">
                      <a:solidFill>
                        <a:srgbClr val="231F20"/>
                      </a:solidFill>
                      <a:prstDash val="solid"/>
                    </a:lnL>
                    <a:lnR w="57150">
                      <a:solidFill>
                        <a:srgbClr val="231F20"/>
                      </a:solidFill>
                      <a:prstDash val="solid"/>
                    </a:lnR>
                    <a:lnT w="57150">
                      <a:solidFill>
                        <a:srgbClr val="231F20"/>
                      </a:solidFill>
                      <a:prstDash val="solid"/>
                    </a:lnT>
                    <a:lnB w="28575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4032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445" marB="0">
                    <a:lnL w="57150">
                      <a:solidFill>
                        <a:srgbClr val="231F20"/>
                      </a:solidFill>
                      <a:prstDash val="solid"/>
                    </a:lnL>
                    <a:lnR w="28575">
                      <a:solidFill>
                        <a:srgbClr val="231F20"/>
                      </a:solidFill>
                      <a:prstDash val="solid"/>
                    </a:lnR>
                    <a:lnT w="57150">
                      <a:solidFill>
                        <a:srgbClr val="231F20"/>
                      </a:solidFill>
                      <a:prstDash val="solid"/>
                    </a:lnT>
                    <a:lnB w="28575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42265" indent="-171450">
                        <a:lnSpc>
                          <a:spcPct val="100000"/>
                        </a:lnSpc>
                        <a:spcBef>
                          <a:spcPts val="137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sz="900" b="1" spc="55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Key</a:t>
                      </a:r>
                      <a:r>
                        <a:rPr sz="900" b="1" spc="-6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 </a:t>
                      </a:r>
                      <a:r>
                        <a:rPr sz="900" b="1" spc="6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Resources</a:t>
                      </a:r>
                      <a:endParaRPr lang="en-US" sz="900" b="1" spc="6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4226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137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App developers</a:t>
                      </a:r>
                    </a:p>
                    <a:p>
                      <a:pPr marL="34226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137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Cash for building team</a:t>
                      </a:r>
                    </a:p>
                    <a:p>
                      <a:pPr marL="34226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137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Insurtech conference/ accelerators/ connections (industry and legal knowledge)</a:t>
                      </a:r>
                    </a:p>
                    <a:p>
                      <a:pPr marL="34226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137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Contract Manufacturer for hardware</a:t>
                      </a:r>
                    </a:p>
                    <a:p>
                      <a:pPr marL="34226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137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</a:txBody>
                  <a:tcPr marL="0" marR="0" marT="111992" marB="0">
                    <a:lnL w="28575">
                      <a:solidFill>
                        <a:srgbClr val="231F20"/>
                      </a:solidFill>
                      <a:prstDash val="solid"/>
                    </a:lnL>
                    <a:lnR w="28575">
                      <a:solidFill>
                        <a:srgbClr val="231F20"/>
                      </a:solidFill>
                      <a:prstDash val="solid"/>
                    </a:lnR>
                    <a:lnT w="28575">
                      <a:solidFill>
                        <a:srgbClr val="231F20"/>
                      </a:solidFill>
                      <a:prstDash val="solid"/>
                    </a:lnT>
                    <a:lnB w="28575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gridSpan="2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445" marB="0">
                    <a:lnL w="28575">
                      <a:solidFill>
                        <a:srgbClr val="231F20"/>
                      </a:solidFill>
                      <a:prstDash val="solid"/>
                    </a:lnL>
                    <a:lnR w="28575">
                      <a:solidFill>
                        <a:srgbClr val="231F20"/>
                      </a:solidFill>
                      <a:prstDash val="solid"/>
                    </a:lnR>
                    <a:lnT w="57150">
                      <a:solidFill>
                        <a:srgbClr val="231F20"/>
                      </a:solidFill>
                      <a:prstDash val="solid"/>
                    </a:lnT>
                    <a:lnB w="28575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73380" indent="-171450">
                        <a:lnSpc>
                          <a:spcPct val="100000"/>
                        </a:lnSpc>
                        <a:spcBef>
                          <a:spcPts val="1375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sz="900" b="1" spc="5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Channels</a:t>
                      </a:r>
                      <a:endParaRPr lang="en-US" sz="900" b="1" spc="5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7338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137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Earned media (novel and controversial product)</a:t>
                      </a:r>
                    </a:p>
                    <a:p>
                      <a:pPr marL="37338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137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Social media marketing</a:t>
                      </a:r>
                    </a:p>
                    <a:p>
                      <a:pPr marL="37338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137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Kickstarter</a:t>
                      </a:r>
                    </a:p>
                    <a:p>
                      <a:pPr marL="37338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137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Targeted selling through key partners</a:t>
                      </a:r>
                    </a:p>
                    <a:p>
                      <a:pPr marL="37338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137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Pilots with key orgs/ gov arms</a:t>
                      </a:r>
                    </a:p>
                    <a:p>
                      <a:pPr marL="37338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1375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Paid acquisition via ads</a:t>
                      </a:r>
                    </a:p>
                  </a:txBody>
                  <a:tcPr marL="0" marR="0" marT="111992" marB="0">
                    <a:lnL w="28575">
                      <a:solidFill>
                        <a:srgbClr val="231F20"/>
                      </a:solidFill>
                      <a:prstDash val="solid"/>
                    </a:lnL>
                    <a:lnR w="28575">
                      <a:solidFill>
                        <a:srgbClr val="231F20"/>
                      </a:solidFill>
                      <a:prstDash val="solid"/>
                    </a:lnR>
                    <a:lnT w="28575">
                      <a:solidFill>
                        <a:srgbClr val="231F20"/>
                      </a:solidFill>
                      <a:prstDash val="solid"/>
                    </a:lnT>
                    <a:lnB w="28575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4445" marB="0">
                    <a:lnL w="28575">
                      <a:solidFill>
                        <a:srgbClr val="231F20"/>
                      </a:solidFill>
                      <a:prstDash val="solid"/>
                    </a:lnL>
                    <a:lnR w="57150">
                      <a:solidFill>
                        <a:srgbClr val="231F20"/>
                      </a:solidFill>
                      <a:prstDash val="solid"/>
                    </a:lnR>
                    <a:lnT w="57150">
                      <a:solidFill>
                        <a:srgbClr val="231F20"/>
                      </a:solidFill>
                      <a:prstDash val="solid"/>
                    </a:lnT>
                    <a:lnB w="28575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4421">
                <a:tc gridSpan="3">
                  <a:txBody>
                    <a:bodyPr/>
                    <a:lstStyle/>
                    <a:p>
                      <a:pPr marL="171450" indent="-1714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endParaRPr sz="1000" dirty="0">
                        <a:latin typeface="Times New Roman"/>
                        <a:cs typeface="Times New Roman"/>
                      </a:endParaRPr>
                    </a:p>
                    <a:p>
                      <a:pPr marL="398145" indent="-1714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sz="900" b="1" spc="85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Cost</a:t>
                      </a:r>
                      <a:r>
                        <a:rPr sz="900" b="1" spc="-6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 </a:t>
                      </a:r>
                      <a:r>
                        <a:rPr sz="900" b="1" spc="5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Structure</a:t>
                      </a:r>
                      <a:endParaRPr lang="en-US" sz="900" b="1" spc="5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98145" indent="-1714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sz="900" spc="5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9814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Hardware Costs</a:t>
                      </a:r>
                    </a:p>
                    <a:p>
                      <a:pPr marL="39814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COGS (landed) -  $15</a:t>
                      </a:r>
                    </a:p>
                    <a:p>
                      <a:pPr marL="39814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SG&amp;A –  $10</a:t>
                      </a:r>
                    </a:p>
                    <a:p>
                      <a:pPr marL="39814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Certification costs (12k)</a:t>
                      </a:r>
                    </a:p>
                    <a:p>
                      <a:pPr marL="39814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  <a:p>
                      <a:pPr marL="39814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App costs</a:t>
                      </a:r>
                    </a:p>
                    <a:p>
                      <a:pPr marL="398145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Cloud computing and storage costs (Storage, Inbound, Outbound, Compute per gig TBD) </a:t>
                      </a:r>
                    </a:p>
                  </a:txBody>
                  <a:tcPr marL="0" marR="0" marT="0" marB="0">
                    <a:lnL w="57150">
                      <a:solidFill>
                        <a:srgbClr val="231F20"/>
                      </a:solidFill>
                      <a:prstDash val="solid"/>
                    </a:lnL>
                    <a:lnR w="28575">
                      <a:solidFill>
                        <a:srgbClr val="231F20"/>
                      </a:solidFill>
                      <a:prstDash val="solid"/>
                    </a:lnR>
                    <a:lnT w="28575">
                      <a:solidFill>
                        <a:srgbClr val="231F20"/>
                      </a:solidFill>
                      <a:prstDash val="solid"/>
                    </a:lnT>
                    <a:lnB w="57150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171450" indent="-171450">
                        <a:lnSpc>
                          <a:spcPct val="100000"/>
                        </a:lnSpc>
                        <a:spcBef>
                          <a:spcPts val="15"/>
                        </a:spcBef>
                        <a:buFont typeface="Arial" panose="020B0604020202020204" pitchFamily="34" charset="0"/>
                        <a:buChar char="•"/>
                      </a:pPr>
                      <a:endParaRPr sz="1000" dirty="0">
                        <a:latin typeface="Times New Roman"/>
                        <a:cs typeface="Times New Roman"/>
                      </a:endParaRPr>
                    </a:p>
                    <a:p>
                      <a:pPr marL="369570" indent="-1714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sz="900" b="1" spc="6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Revenue</a:t>
                      </a:r>
                      <a:r>
                        <a:rPr sz="900" b="1" spc="-55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 </a:t>
                      </a:r>
                      <a:r>
                        <a:rPr sz="900" b="1" spc="60" dirty="0">
                          <a:solidFill>
                            <a:srgbClr val="231F20"/>
                          </a:solidFill>
                          <a:latin typeface="Tahoma"/>
                          <a:cs typeface="Tahoma"/>
                        </a:rPr>
                        <a:t>Streams</a:t>
                      </a:r>
                      <a:endParaRPr lang="en-US" sz="900" b="1" spc="6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69570" indent="-1714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sz="900" spc="60" dirty="0">
                        <a:solidFill>
                          <a:srgbClr val="231F20"/>
                        </a:solidFill>
                        <a:latin typeface="Tahoma"/>
                        <a:cs typeface="Tahoma"/>
                      </a:endParaRPr>
                    </a:p>
                    <a:p>
                      <a:pPr marL="36957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dirty="0">
                          <a:latin typeface="Tahoma"/>
                          <a:cs typeface="Tahoma"/>
                        </a:rPr>
                        <a:t>Freemium subscription model {free,  silver, gold}</a:t>
                      </a:r>
                    </a:p>
                    <a:p>
                      <a:pPr marL="36957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  <a:p>
                      <a:pPr marL="369570" marR="0" lvl="0" indent="-17145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900" dirty="0">
                        <a:latin typeface="Tahoma"/>
                        <a:cs typeface="Tahoma"/>
                      </a:endParaRPr>
                    </a:p>
                    <a:p>
                      <a:pPr marL="369570" indent="-1714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endParaRPr sz="900" dirty="0">
                        <a:latin typeface="Tahoma"/>
                        <a:cs typeface="Tahoma"/>
                      </a:endParaRPr>
                    </a:p>
                  </a:txBody>
                  <a:tcPr marL="0" marR="0" marT="1222" marB="0">
                    <a:lnL w="28575">
                      <a:solidFill>
                        <a:srgbClr val="231F20"/>
                      </a:solidFill>
                      <a:prstDash val="solid"/>
                    </a:lnL>
                    <a:lnR w="57150">
                      <a:solidFill>
                        <a:srgbClr val="231F20"/>
                      </a:solidFill>
                      <a:prstDash val="solid"/>
                    </a:lnR>
                    <a:lnT w="28575">
                      <a:solidFill>
                        <a:srgbClr val="231F20"/>
                      </a:solidFill>
                      <a:prstDash val="solid"/>
                    </a:lnT>
                    <a:lnB w="57150">
                      <a:solidFill>
                        <a:srgbClr val="231F20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E03F06-7EA9-184D-A287-E8CB543FBC94}"/>
              </a:ext>
            </a:extLst>
          </p:cNvPr>
          <p:cNvSpPr txBox="1"/>
          <p:nvPr/>
        </p:nvSpPr>
        <p:spPr>
          <a:xfrm>
            <a:off x="844826" y="308113"/>
            <a:ext cx="10674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 will interview at least two people before Session 2b and report out on those interviews during that session. </a:t>
            </a:r>
          </a:p>
          <a:p>
            <a:pPr algn="ctr"/>
            <a:r>
              <a:rPr lang="en-US" dirty="0"/>
              <a:t>List the 5-6 people in your customer segment that you will request an interview with.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46A37A-0451-EB4D-9769-34D36C9B7C37}"/>
              </a:ext>
            </a:extLst>
          </p:cNvPr>
          <p:cNvSpPr txBox="1"/>
          <p:nvPr/>
        </p:nvSpPr>
        <p:spPr>
          <a:xfrm>
            <a:off x="964096" y="1143000"/>
            <a:ext cx="5317951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Person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Name: Peter Selby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Title or position: Professor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Company/organization: Cornell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Email or phone: selbypc@gmail.com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Date of interview: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E9266-F48A-A745-9D1F-42AB6158AE49}"/>
              </a:ext>
            </a:extLst>
          </p:cNvPr>
          <p:cNvSpPr txBox="1"/>
          <p:nvPr/>
        </p:nvSpPr>
        <p:spPr>
          <a:xfrm>
            <a:off x="964096" y="2897326"/>
            <a:ext cx="5317951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Person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Name: </a:t>
            </a:r>
            <a:r>
              <a:rPr lang="en-US" sz="1600" dirty="0" err="1"/>
              <a:t>Hadak</a:t>
            </a:r>
            <a:r>
              <a:rPr lang="en-US" sz="1600" dirty="0"/>
              <a:t> Gazi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Title or position: Parent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Company/organization: 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Email or phone: hadaskg@gmail.com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Date of interview: 07/24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F9891A-E338-5C49-AFEC-40E2493C0DED}"/>
              </a:ext>
            </a:extLst>
          </p:cNvPr>
          <p:cNvSpPr txBox="1"/>
          <p:nvPr/>
        </p:nvSpPr>
        <p:spPr>
          <a:xfrm>
            <a:off x="964096" y="4651652"/>
            <a:ext cx="5317951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Person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Name: Lindsay Wang Parent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Title or position: Parent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Company/organization: 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Email or phone: Slack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Date of interview: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35E5B-3F58-414E-A589-FE715AC44398}"/>
              </a:ext>
            </a:extLst>
          </p:cNvPr>
          <p:cNvSpPr txBox="1"/>
          <p:nvPr/>
        </p:nvSpPr>
        <p:spPr>
          <a:xfrm>
            <a:off x="6444400" y="1141055"/>
            <a:ext cx="5317951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Person 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Name: Stu Penrose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Title or position: CTO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Company/organization: Holler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Email or phone: 661-332-4407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Date of interview: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764321-6ABE-4740-8337-2E3FD3396CE2}"/>
              </a:ext>
            </a:extLst>
          </p:cNvPr>
          <p:cNvSpPr txBox="1"/>
          <p:nvPr/>
        </p:nvSpPr>
        <p:spPr>
          <a:xfrm>
            <a:off x="6444400" y="2897326"/>
            <a:ext cx="5317951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Person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Name: Lauren Farrell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Title or position: Risk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Company/organization: Enterprise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Email or phone: </a:t>
            </a:r>
            <a:r>
              <a:rPr lang="en-US" sz="1600" dirty="0" err="1"/>
              <a:t>Linkedin</a:t>
            </a:r>
            <a:r>
              <a:rPr lang="en-US" sz="1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Date of interview: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2AF2FE-A312-5844-B85C-372350B7C0BD}"/>
              </a:ext>
            </a:extLst>
          </p:cNvPr>
          <p:cNvSpPr txBox="1"/>
          <p:nvPr/>
        </p:nvSpPr>
        <p:spPr>
          <a:xfrm>
            <a:off x="6444400" y="4651652"/>
            <a:ext cx="5317951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Person 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Name: Josh Patrick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Title or position: Director of Technology Procurement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Company/organization: Geico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Email or phone: </a:t>
            </a:r>
            <a:r>
              <a:rPr lang="en-US" sz="1600" dirty="0" err="1"/>
              <a:t>Linkedin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Date of interview:</a:t>
            </a:r>
          </a:p>
        </p:txBody>
      </p:sp>
    </p:spTree>
    <p:extLst>
      <p:ext uri="{BB962C8B-B14F-4D97-AF65-F5344CB8AC3E}">
        <p14:creationId xmlns:p14="http://schemas.microsoft.com/office/powerpoint/2010/main" val="2032442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2160</TotalTime>
  <Words>582</Words>
  <Application>Microsoft Office PowerPoint</Application>
  <PresentationFormat>Widescreen</PresentationFormat>
  <Paragraphs>125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Tahoma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 Rother</dc:creator>
  <cp:lastModifiedBy>james coleman</cp:lastModifiedBy>
  <cp:revision>34</cp:revision>
  <dcterms:created xsi:type="dcterms:W3CDTF">2019-09-15T19:25:14Z</dcterms:created>
  <dcterms:modified xsi:type="dcterms:W3CDTF">2023-07-26T19:59:05Z</dcterms:modified>
</cp:coreProperties>
</file>

<file path=docProps/thumbnail.jpeg>
</file>